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81" r:id="rId17"/>
    <p:sldId id="296" r:id="rId18"/>
    <p:sldId id="272" r:id="rId19"/>
    <p:sldId id="273" r:id="rId20"/>
    <p:sldId id="274" r:id="rId21"/>
    <p:sldId id="282" r:id="rId22"/>
    <p:sldId id="275" r:id="rId23"/>
    <p:sldId id="276" r:id="rId24"/>
    <p:sldId id="277" r:id="rId25"/>
    <p:sldId id="283" r:id="rId26"/>
    <p:sldId id="278" r:id="rId27"/>
    <p:sldId id="279" r:id="rId28"/>
    <p:sldId id="284" r:id="rId29"/>
    <p:sldId id="280" r:id="rId30"/>
    <p:sldId id="285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86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11" autoAdjust="0"/>
    <p:restoredTop sz="94660"/>
  </p:normalViewPr>
  <p:slideViewPr>
    <p:cSldViewPr>
      <p:cViewPr varScale="1">
        <p:scale>
          <a:sx n="68" d="100"/>
          <a:sy n="68" d="100"/>
        </p:scale>
        <p:origin x="1380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CED5DB4A-78AE-4440-BDF2-F2E1007292C7}" type="datetimeFigureOut">
              <a:rPr lang="en-GB" smtClean="0"/>
              <a:t>06/08/2019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70C80A56-5419-40DB-9B58-091D602232D3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Приложение </a:t>
            </a:r>
            <a:br>
              <a:rPr lang="ru-RU" dirty="0"/>
            </a:br>
            <a:r>
              <a:rPr lang="ru-RU" dirty="0"/>
              <a:t>«Коммунальные счета»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Станислав Вольф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6992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Аудитории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Пользователи используют приложение, в основном, потому, что они:</a:t>
            </a:r>
          </a:p>
          <a:p>
            <a:endParaRPr lang="ru-RU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r>
              <a:rPr lang="ru-RU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хотят знать коммунальные платежи, до того как придет счет(70%)</a:t>
            </a:r>
          </a:p>
          <a:p>
            <a:r>
              <a:rPr lang="ru-RU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Ищут возможности экономии(20%)</a:t>
            </a:r>
          </a:p>
          <a:p>
            <a:r>
              <a:rPr lang="ru-RU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Изучают новые возможности приложений(10%)</a:t>
            </a:r>
          </a:p>
          <a:p>
            <a:endParaRPr lang="ru-RU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6719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Аудитории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Статистика указывает на то, что пользователи заходят в приложение только 1-2 раза после чего забывают о нем. Желательно, чтобы приложение выдавало оповещение об изменени счетов и тарифов.</a:t>
            </a:r>
          </a:p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Основная часть пользователей желало бы видеть счета не только в виде цифр, но также и в виде графиков.</a:t>
            </a:r>
          </a:p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Анализ показывает, что если своевременно оповещать об изменении счетов, а также добавить просьбу об оценке приложения, то удастаться привлечь на 30% больше новых пользователей и сохранить более 52% постоянных пользователей.</a:t>
            </a:r>
            <a:endParaRPr lang="et-EE" dirty="0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01143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404664"/>
            <a:ext cx="5832648" cy="1080120"/>
          </a:xfrm>
        </p:spPr>
        <p:txBody>
          <a:bodyPr/>
          <a:lstStyle/>
          <a:p>
            <a:r>
              <a:rPr lang="ru-RU" dirty="0"/>
              <a:t>Персонаж Валентина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494592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Валентина(63) только что вышла на пенсию и её доходы снизились до размера пенсии.</a:t>
            </a: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Валентина имеет опыт работы с компьютером, но дома практически им не пользуется, так как у неё болит спина когда она сидит за компьютером. Ей больше нравится пользоваться телефоном.</a:t>
            </a:r>
            <a:endParaRPr lang="et-EE" dirty="0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080" y="232729"/>
            <a:ext cx="2955410" cy="56864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30983" y="5891349"/>
            <a:ext cx="2047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Валентина 63 года</a:t>
            </a:r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77135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Персонаж Валентина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1828800"/>
            <a:ext cx="8147957" cy="430897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Валентине приходится проверять почтовый ящик в конце месяца по несколько раз, так как она волнуется что её счет заберет кто-нибудь другой и она не будет знать размер счета за коммунальные платежи.</a:t>
            </a:r>
          </a:p>
          <a:p>
            <a:pPr marL="0" indent="0">
              <a:buNone/>
            </a:pP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Валентина привыкла вести записи о своих расходах в тетрадке.</a:t>
            </a: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Валентина предпочитает следить за своими расходами, так как она имеет экономическое образование и ранее работала бухгалтером.</a:t>
            </a:r>
            <a:endParaRPr lang="et-EE" dirty="0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46448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Цели персонажа Валентина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Понять, получает ли она достоверные счета по почте, сравнивая их со счетом из ящика.</a:t>
            </a:r>
          </a:p>
          <a:p>
            <a:pPr marL="0" indent="0">
              <a:buNone/>
            </a:pP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Получить статистику и счет в удобном и уже обработанном для пользователя виде.</a:t>
            </a:r>
          </a:p>
          <a:p>
            <a:pPr marL="0" indent="0">
              <a:buNone/>
            </a:pP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Принимать решения на основании счетов из приложения о сокращении каких-либо растрат на определённые коммунальные платежи.</a:t>
            </a:r>
          </a:p>
          <a:p>
            <a:pPr marL="0" indent="0">
              <a:buNone/>
            </a:pPr>
            <a:endParaRPr lang="et-EE" dirty="0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40192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Персонаж Валентина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>
                <a:ea typeface="Arial Unicode MS" pitchFamily="34" charset="-128"/>
                <a:cs typeface="Arial Unicode MS" pitchFamily="34" charset="-128"/>
              </a:rPr>
              <a:t>Валентина уже слышала о приложении от своих подружек, но они говорили о нём с некоторой настороженностью, так как думают, что приложением могут управлять компании, предоставляющие коммунальные услуги.</a:t>
            </a:r>
          </a:p>
          <a:p>
            <a:r>
              <a:rPr lang="ru-RU" dirty="0">
                <a:ea typeface="Arial Unicode MS" pitchFamily="34" charset="-128"/>
                <a:cs typeface="Arial Unicode MS" pitchFamily="34" charset="-128"/>
              </a:rPr>
              <a:t>Дочка же рассказала о своём положительном опыте использования данного приложения в течение 3 месяцев.</a:t>
            </a:r>
          </a:p>
          <a:p>
            <a:r>
              <a:rPr lang="ru-RU" dirty="0">
                <a:ea typeface="Arial Unicode MS" pitchFamily="34" charset="-128"/>
                <a:cs typeface="Arial Unicode MS" pitchFamily="34" charset="-128"/>
              </a:rPr>
              <a:t>В одном из последних счетов была заметка о том, что помимо бумажных счетов их также можно увидеть в приложении «Коммунальные счета».</a:t>
            </a:r>
            <a:endParaRPr lang="et-EE" dirty="0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80348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Сценарий 1: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/>
              <a:t>Валентина только что получила счет за электричество. Она не очень довольна своими расходами и внимательно изучает счет. Валентина обнаруживает, что счет более детально можно увидеть на сайте или в приложении, которое доступно для скачивания в Плеймаркете. Под рукой у неё оказывается телефон, и она скачивает приложение. Открыв его, пенсионерка входит в систему через mobile-ID: в меню она выбирает счет за электричество. Там она смотрит счет за октябрь и изучает статистику. Перед выходом из приложения Валентина решает, что хочет получать уведомления на телефон и емейл. Для этого она возвращаться в главное меню и заходит в профиль, где подписывается на оповещения, а также делится ссылкой с друзьями. Она закрывает приложение оставшись довольной.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4132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Движения Валентины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17" y="1379403"/>
            <a:ext cx="1581114" cy="2594030"/>
          </a:xfrm>
        </p:spPr>
      </p:pic>
      <p:sp>
        <p:nvSpPr>
          <p:cNvPr id="5" name="Стрелка: вправо 4"/>
          <p:cNvSpPr/>
          <p:nvPr/>
        </p:nvSpPr>
        <p:spPr>
          <a:xfrm>
            <a:off x="2210120" y="2203122"/>
            <a:ext cx="1080120" cy="720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8570" y="1524000"/>
            <a:ext cx="1714703" cy="2625080"/>
          </a:xfrm>
          <a:prstGeom prst="rect">
            <a:avLst/>
          </a:prstGeom>
        </p:spPr>
      </p:pic>
      <p:sp>
        <p:nvSpPr>
          <p:cNvPr id="7" name="Стрелка: вправо 6"/>
          <p:cNvSpPr/>
          <p:nvPr/>
        </p:nvSpPr>
        <p:spPr>
          <a:xfrm>
            <a:off x="5301002" y="1803721"/>
            <a:ext cx="1080120" cy="720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Объект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455734"/>
            <a:ext cx="1620863" cy="2612839"/>
          </a:xfrm>
          <a:prstGeom prst="rect">
            <a:avLst/>
          </a:prstGeom>
        </p:spPr>
      </p:pic>
      <p:sp>
        <p:nvSpPr>
          <p:cNvPr id="9" name="Стрелка: вниз 8"/>
          <p:cNvSpPr/>
          <p:nvPr/>
        </p:nvSpPr>
        <p:spPr>
          <a:xfrm>
            <a:off x="6866484" y="3146239"/>
            <a:ext cx="776310" cy="49878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3713312"/>
            <a:ext cx="2214956" cy="3028055"/>
          </a:xfrm>
          <a:prstGeom prst="rect">
            <a:avLst/>
          </a:prstGeom>
        </p:spPr>
      </p:pic>
      <p:sp>
        <p:nvSpPr>
          <p:cNvPr id="11" name="Стрелка: влево 10"/>
          <p:cNvSpPr/>
          <p:nvPr/>
        </p:nvSpPr>
        <p:spPr>
          <a:xfrm>
            <a:off x="5301002" y="4941168"/>
            <a:ext cx="855174" cy="648072"/>
          </a:xfrm>
          <a:prstGeom prst="leftArrow">
            <a:avLst>
              <a:gd name="adj1" fmla="val 50000"/>
              <a:gd name="adj2" fmla="val 532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Объект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374" y="4245161"/>
            <a:ext cx="1620863" cy="2612839"/>
          </a:xfrm>
          <a:prstGeom prst="rect">
            <a:avLst/>
          </a:prstGeom>
        </p:spPr>
      </p:pic>
      <p:sp>
        <p:nvSpPr>
          <p:cNvPr id="13" name="Стрелка: влево 12"/>
          <p:cNvSpPr/>
          <p:nvPr/>
        </p:nvSpPr>
        <p:spPr>
          <a:xfrm>
            <a:off x="2771800" y="5139680"/>
            <a:ext cx="659030" cy="59357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54" y="4149080"/>
            <a:ext cx="1805496" cy="259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173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Персонаж Виктория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387" y="1825625"/>
            <a:ext cx="666042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Виктория(38) домохозяйка с 12 летним стажем, у неё трое детей, и она следит за расходами всей семьи.</a:t>
            </a: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Ей, как домохозяйке, приходится ежедневно покупать все для семьи, а также оплачивать все счета семьи.</a:t>
            </a: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Виктория умеет пользоваться компьютером, но ей приходиться постоянно быть рядом с детьми и быть мобильной, поэтому телефон с выходом в интернет всегда с ней.</a:t>
            </a:r>
            <a:endParaRPr lang="et-EE" dirty="0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1268760"/>
            <a:ext cx="2338781" cy="24468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01082" y="4030247"/>
            <a:ext cx="189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Виктория,</a:t>
            </a:r>
          </a:p>
          <a:p>
            <a:r>
              <a:rPr lang="ru-RU" dirty="0"/>
              <a:t>38 лет</a:t>
            </a:r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820749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Цели персонажа Виктория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Виктория хотела бы экономить как можно больше, чтобы муж не считал что она тратит слишком много денег впустую.</a:t>
            </a:r>
          </a:p>
          <a:p>
            <a:pPr marL="0" indent="0">
              <a:buNone/>
            </a:pP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Ей хотелось бы показать мужу о расходах в виде графиков, так как её муж не любит цифры.</a:t>
            </a:r>
          </a:p>
          <a:p>
            <a:pPr marL="0" indent="0">
              <a:buNone/>
            </a:pP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Она хочет получать все коммунальные счета сразу, а не собирать их по отдельности.</a:t>
            </a:r>
            <a:endParaRPr lang="et-EE" dirty="0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86090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Вопросы интервью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12776"/>
            <a:ext cx="8229600" cy="4525963"/>
          </a:xfrm>
        </p:spPr>
        <p:txBody>
          <a:bodyPr>
            <a:noAutofit/>
          </a:bodyPr>
          <a:lstStyle/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Оцените свой уровень жизни по 10 бальной шкале? Почему Вы дали именно такую оценку, что должно быть иначе, чтобы оценка была выше? (если ответят меньше 10-ти). 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Довольны ли вы своим уровнем жизни? 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Чем вы в основном занимаетесь в течении дня?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Как часто вы ходите на прогулки? (Хотели бы выбираться чаще ,что мешает?) 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Когда в последний раз и как долго вы гуляли, как далеко от дома? 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Устраивает ли вас ваше материальное положение? 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Есть ли что то такое чтобы вы хотели сделать но не можете ?Что вам для этого нужно? 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Есть ли что-то что вас регулярно беспокоит? 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Много ли у вас друзей или знакомых? 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Когда вы в последний раз общались с ними ?Где вы обычно с ними встречаетесь? 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Где бы вы хотели побывать? 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Как вы спите? Почему?</a:t>
            </a:r>
          </a:p>
          <a:p>
            <a:pPr marL="228600" indent="-228600">
              <a:lnSpc>
                <a:spcPct val="170000"/>
              </a:lnSpc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Что вас радует на протяжение дня?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>
              <a:lnSpc>
                <a:spcPct val="170000"/>
              </a:lnSpc>
            </a:pP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06596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Персонаж Виктория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>
                <a:ea typeface="Arial Unicode MS" pitchFamily="34" charset="-128"/>
                <a:cs typeface="Arial Unicode MS" pitchFamily="34" charset="-128"/>
              </a:rPr>
              <a:t>Виктория скачивает много игр и приложений на планшет и телефон, поэтому приложение «Коммунальные счета» она смогла установить и начать использовать без каких-либо проблем.</a:t>
            </a: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endParaRPr lang="ru-RU" dirty="0">
              <a:ea typeface="Arial Unicode MS" pitchFamily="34" charset="-128"/>
              <a:cs typeface="Arial Unicode MS" pitchFamily="34" charset="-128"/>
            </a:endParaRPr>
          </a:p>
          <a:p>
            <a:r>
              <a:rPr lang="ru-RU" dirty="0">
                <a:ea typeface="Arial Unicode MS" pitchFamily="34" charset="-128"/>
                <a:cs typeface="Arial Unicode MS" pitchFamily="34" charset="-128"/>
              </a:rPr>
              <a:t>Её устраивает оформление приложения, ей не хватает только кнопки «нравится» и «поделиться с друзьями».</a:t>
            </a:r>
            <a:endParaRPr lang="et-EE" dirty="0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5485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Сценарий 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dirty="0"/>
              <a:t>Домохозяйка Виктория при ежемесячном подсчете расходов обнаруживает, что подсчет расходов на все коммунальные платежи занимает у неё 1 час времени в месяц. </a:t>
            </a:r>
          </a:p>
          <a:p>
            <a:pPr marL="0" indent="0">
              <a:buNone/>
            </a:pPr>
            <a:br>
              <a:rPr lang="ru-RU" dirty="0"/>
            </a:br>
            <a:r>
              <a:rPr lang="ru-RU" dirty="0"/>
              <a:t>Она решает найти вариант для сокращения времени подсчетов и найти более удобный вариант для просмотров счетов. </a:t>
            </a:r>
            <a:br>
              <a:rPr lang="ru-RU" dirty="0"/>
            </a:br>
            <a:r>
              <a:rPr lang="ru-RU" dirty="0"/>
              <a:t>Домохозяйка вводит в поисковик гугл «Все счета в одном месте» и находит приложение «Коммунальные счета» и скачивает его.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Виктория заходит в приложение через банк. В главном меню приложения она просматривает счета за отопление, электричество, воду и интернет. После, в главном меню, Виктория выбирает просмотр всей суммы сразу. Выписав от туда цифры, она сохраняет счет на телефон, после чего попадает в главное меню и выбирает там профиль. Виктория делится с подругами этим приложением в социальных сетях и выходит из приложения.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2505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Персонаж Антон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5328013" cy="4392295"/>
          </a:xfrm>
        </p:spPr>
        <p:txBody>
          <a:bodyPr>
            <a:normAutofit fontScale="92500"/>
          </a:bodyPr>
          <a:lstStyle/>
          <a:p>
            <a:r>
              <a:rPr lang="ru-RU" dirty="0">
                <a:ea typeface="Arial Unicode MS" pitchFamily="34" charset="-128"/>
                <a:cs typeface="Arial Unicode MS" pitchFamily="34" charset="-128"/>
              </a:rPr>
              <a:t>Антон(19) учится в школе, получает стипендию и финансовую помощь от родителей.</a:t>
            </a:r>
          </a:p>
          <a:p>
            <a:r>
              <a:rPr lang="ru-RU" dirty="0">
                <a:ea typeface="Arial Unicode MS" pitchFamily="34" charset="-128"/>
                <a:cs typeface="Arial Unicode MS" pitchFamily="34" charset="-128"/>
              </a:rPr>
              <a:t>Антон не привык считать деньги, но на уроках постоянно сидит в телефоне.</a:t>
            </a:r>
          </a:p>
          <a:p>
            <a:r>
              <a:rPr lang="ru-RU" dirty="0">
                <a:ea typeface="Arial Unicode MS" pitchFamily="34" charset="-128"/>
                <a:cs typeface="Arial Unicode MS" pitchFamily="34" charset="-128"/>
              </a:rPr>
              <a:t>Счета за квартиру Антона оплачивает его мама, которая ругает его за то, что он оставляет включённым свет и тратит много воды.</a:t>
            </a:r>
          </a:p>
          <a:p>
            <a:r>
              <a:rPr lang="ru-RU" dirty="0">
                <a:ea typeface="Arial Unicode MS" pitchFamily="34" charset="-128"/>
                <a:cs typeface="Arial Unicode MS" pitchFamily="34" charset="-128"/>
              </a:rPr>
              <a:t>Антон хотел бы узнать с чем связаны настолько большие счета.</a:t>
            </a:r>
            <a:endParaRPr lang="et-EE" dirty="0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59" y="1293857"/>
            <a:ext cx="2558687" cy="28803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83680" y="4349640"/>
            <a:ext cx="164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Антон, 19 лет</a:t>
            </a:r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9798998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Персонаж Антон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Антон хотел бы получить понятные для него данные.</a:t>
            </a: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Антон не понимает за что его ругают и заинтересован узнать правду по поводу счетов.</a:t>
            </a:r>
          </a:p>
          <a:p>
            <a:pPr marL="0" indent="0">
              <a:buNone/>
            </a:pP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Антон хочет получить всё в понятном виде, так как он постоянно торопится и что-то делать долго у него не получается.</a:t>
            </a:r>
          </a:p>
          <a:p>
            <a:pPr marL="0" indent="0">
              <a:buNone/>
            </a:pP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Антон хотел бы показать сведения из приложения родителям, чтобы получить похвалу за уменьшение счетов.</a:t>
            </a:r>
            <a:endParaRPr lang="et-EE" dirty="0">
              <a:ea typeface="Arial Unicode MS" pitchFamily="34" charset="-128"/>
              <a:cs typeface="Arial Unicode MS" pitchFamily="34" charset="-128"/>
            </a:endParaRPr>
          </a:p>
          <a:p>
            <a:pPr marL="0" indent="0">
              <a:buNone/>
            </a:pPr>
            <a:endParaRPr lang="ru-RU" dirty="0">
              <a:ea typeface="Arial Unicode MS" pitchFamily="34" charset="-128"/>
              <a:cs typeface="Arial Unicode MS" pitchFamily="34" charset="-128"/>
            </a:endParaRPr>
          </a:p>
          <a:p>
            <a:pPr marL="0" indent="0">
              <a:buNone/>
            </a:pPr>
            <a:endParaRPr lang="et-EE" dirty="0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157601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Персонаж Антон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Антон относится к приложениям также как и к играм. Его интересуют красивые картинки, простота использования и данные о нём и его потреблениях.</a:t>
            </a:r>
          </a:p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Антон с легкостью использует приложения, но часто забывает о них.</a:t>
            </a:r>
          </a:p>
        </p:txBody>
      </p:sp>
    </p:spTree>
    <p:extLst>
      <p:ext uri="{BB962C8B-B14F-4D97-AF65-F5344CB8AC3E}">
        <p14:creationId xmlns:p14="http://schemas.microsoft.com/office/powerpoint/2010/main" val="3914480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Сценарий 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Антону звонит мама, и сообщает, что он тратит слишком много воды. Мама ругает его за то, что он слишком долго моется. Антон живет на съёмной квартире, но его счета получает и оплачивает его мама. Во время перемены Антону нечем заняться, и он решает узнать оправдано ли его ругают за большие коммунальные счета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Он скачивает приложение «Коммунальные счета» себе на телефон. Зайдя в приложение и авторизовавшись через банк, Антон попадает в главное меню. Там он выбирает «счета за воду» и убеждается, что воды он тратит слишком много . Он оплачивает свой счет самостоятельно, используя кнопку «оплатить». После этого он заходит в профиль и делится приложением с друзьями.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3216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Раскадровки</a:t>
            </a:r>
            <a:endParaRPr lang="en-GB" dirty="0"/>
          </a:p>
        </p:txBody>
      </p:sp>
      <p:pic>
        <p:nvPicPr>
          <p:cNvPr id="3075" name="Picture 3" descr="C:\Users\Oleksandra\Desktop\razkad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15301"/>
            <a:ext cx="8229600" cy="4046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67160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Lo-Fi </a:t>
            </a:r>
            <a:r>
              <a:rPr lang="ru-RU" dirty="0"/>
              <a:t>прототип</a:t>
            </a:r>
            <a:endParaRPr lang="en-GB" dirty="0"/>
          </a:p>
        </p:txBody>
      </p:sp>
      <p:pic>
        <p:nvPicPr>
          <p:cNvPr id="4098" name="Picture 2" descr="C:\Users\Oleksandra\Desktop\loww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236" y="1600200"/>
            <a:ext cx="7093527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1772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 </a:t>
            </a:r>
            <a:r>
              <a:rPr lang="et-EE" dirty="0"/>
              <a:t>Lo-Fi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Добавить окно загрузки при сохранении документа. </a:t>
            </a:r>
            <a:r>
              <a:rPr lang="ru-RU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Была добавлена страница после сохранения счета.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Добавить социальные сети. </a:t>
            </a:r>
            <a:r>
              <a:rPr lang="ru-RU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Были добавлены иконки социальных сетей.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Сделать графики более понятными.</a:t>
            </a:r>
            <a:r>
              <a:rPr lang="ru-RU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График приобрел цвет.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Добавить кнопку загрузки аватара. </a:t>
            </a:r>
            <a:r>
              <a:rPr lang="ru-RU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Была добавлена кнопка загрузки аватара.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Добавить выбор банка. </a:t>
            </a:r>
            <a:r>
              <a:rPr lang="ru-RU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Была добавлена страница с возможностью выбрать банк для оплаты.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Возможность смотреть статистику за большее кол-во месяцев.</a:t>
            </a:r>
            <a:r>
              <a:rPr lang="ru-RU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Был добавлен выбор месяцев.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73380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Hi-Fi </a:t>
            </a:r>
            <a:r>
              <a:rPr lang="ru-RU" dirty="0"/>
              <a:t>прототип</a:t>
            </a:r>
            <a:endParaRPr lang="en-GB" dirty="0"/>
          </a:p>
        </p:txBody>
      </p:sp>
      <p:pic>
        <p:nvPicPr>
          <p:cNvPr id="5122" name="Picture 2" descr="C:\Users\Oleksandra\Desktop\high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800" y="1600200"/>
            <a:ext cx="65024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4770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Ответы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На 7 баллов. </a:t>
            </a: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Проблемы со здоровьем</a:t>
            </a: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, отсутствие прогулок.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Доволен.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В течении дня я смотрю телевизор,2-3 раза кушаю, иногда гуляю или сплю днём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Редко, здоровье не позволяет</a:t>
            </a: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. Хотел бы выбираться на прогулки по чаще,</a:t>
            </a: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мешают проблемы с ногами и спиной</a:t>
            </a: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. Тревожит все понемногу, </a:t>
            </a: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на прогулку берёт с собой костыли</a:t>
            </a: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, </a:t>
            </a: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одевается по сезону,</a:t>
            </a: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хотел бы гулять дольше по времени, хотел бы гулять дальше от дома.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Вчера,время прогулки 1 час , гулял до магазина,250 метров вокруг дома.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Устраивает,</a:t>
            </a: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 но пенсию можно было бы поднять.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Хотел бы построить ветряк, но не могу потому что нету сил и средств</a:t>
            </a: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. </a:t>
            </a: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Для этого нужны силы и материалы.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Регулярно беспокоят Болезни, боль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Знакомых много, друзей мало.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Со знакомыми каждый день с друзьями раз в месяц. Встречается с друзьями, в квартире и на улице.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На северной полюс, посмотреть в глаза белому медведю.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Сон плохой. </a:t>
            </a:r>
            <a:r>
              <a:rPr lang="ru-RU" sz="1400" u="sng" dirty="0">
                <a:ea typeface="Arial Unicode MS" pitchFamily="34" charset="-128"/>
                <a:cs typeface="Arial Unicode MS" pitchFamily="34" charset="-128"/>
              </a:rPr>
              <a:t>Часто просыпаюсь , болит нога.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1400" dirty="0">
                <a:ea typeface="Arial Unicode MS" pitchFamily="34" charset="-128"/>
                <a:cs typeface="Arial Unicode MS" pitchFamily="34" charset="-128"/>
              </a:rPr>
              <a:t>Что проснулся и начался новый день, радует погода, время года, живые цветы ,зелень.</a:t>
            </a: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  <a:p>
            <a:pPr marL="342900" indent="-342900">
              <a:buFont typeface="+mj-lt"/>
              <a:buAutoNum type="arabicPeriod"/>
            </a:pPr>
            <a:endParaRPr lang="en-GB" sz="1400" dirty="0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040135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 </a:t>
            </a:r>
            <a:r>
              <a:rPr lang="et-EE" dirty="0"/>
              <a:t>Hi-Fi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Сделать боксы-кнопками</a:t>
            </a:r>
            <a:r>
              <a:rPr lang="et-EE" dirty="0"/>
              <a:t>. </a:t>
            </a:r>
            <a:r>
              <a:rPr lang="ru-RU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Лишние боксы были убраны</a:t>
            </a:r>
            <a:r>
              <a:rPr lang="et-E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Профиль должен быть более заметен</a:t>
            </a:r>
            <a:r>
              <a:rPr lang="et-EE" dirty="0"/>
              <a:t>. </a:t>
            </a:r>
            <a:r>
              <a:rPr lang="ru-RU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Изменен цвет иконка профиля</a:t>
            </a:r>
            <a:r>
              <a:rPr lang="et-E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Вход в систему только по мобиль айди,</a:t>
            </a:r>
            <a:r>
              <a:rPr lang="et-EE" dirty="0"/>
              <a:t> </a:t>
            </a:r>
            <a:r>
              <a:rPr lang="ru-RU" dirty="0"/>
              <a:t>через банк</a:t>
            </a:r>
            <a:r>
              <a:rPr lang="et-EE" dirty="0"/>
              <a:t>. </a:t>
            </a:r>
            <a:r>
              <a:rPr lang="ru-RU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Добавлен вход в систему через мобил айди и банк</a:t>
            </a:r>
            <a:r>
              <a:rPr lang="et-E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Поменять кнопку «обновить» в выборе банка</a:t>
            </a:r>
            <a:r>
              <a:rPr lang="et-EE" dirty="0"/>
              <a:t>.</a:t>
            </a:r>
            <a:r>
              <a:rPr lang="ru-RU" dirty="0"/>
              <a:t> Кнопка обновить заменена на кнопку назад.</a:t>
            </a: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Добавить чек бокс</a:t>
            </a:r>
            <a:r>
              <a:rPr lang="et-EE" dirty="0"/>
              <a:t>. </a:t>
            </a:r>
            <a:r>
              <a:rPr lang="ru-RU" dirty="0">
                <a:solidFill>
                  <a:schemeClr val="tx2">
                    <a:lumMod val="60000"/>
                    <a:lumOff val="40000"/>
                  </a:schemeClr>
                </a:solidFill>
              </a:rPr>
              <a:t>Добавлен.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Кнопка загрузить аватар, изменение аватара по нажатию на иконку аватар.</a:t>
            </a:r>
            <a:r>
              <a:rPr lang="et-EE" dirty="0"/>
              <a:t> </a:t>
            </a:r>
            <a:r>
              <a:rPr lang="ru-RU" dirty="0">
                <a:solidFill>
                  <a:schemeClr val="tx2">
                    <a:lumMod val="60000"/>
                    <a:lumOff val="40000"/>
                  </a:schemeClr>
                </a:solidFill>
              </a:rPr>
              <a:t>Страница профиля была кардинально изменена</a:t>
            </a:r>
            <a:r>
              <a:rPr lang="et-E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69620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1. Наглядность состояния 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Наглядность состояния</a:t>
            </a:r>
            <a:r>
              <a:rPr lang="et-EE" dirty="0"/>
              <a:t>.</a:t>
            </a:r>
            <a:r>
              <a:rPr lang="ru-RU" dirty="0"/>
              <a:t> Всегда можно понять, в каком состоянии находится система. Добавлен символ загрузки. </a:t>
            </a: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Легко понять, в каком месте сайта находится пользователь. </a:t>
            </a:r>
            <a:br>
              <a:rPr lang="ru-RU" dirty="0"/>
            </a:br>
            <a:r>
              <a:rPr lang="ru-RU" dirty="0"/>
              <a:t>На каждой странице присутсвует кнопка назад. </a:t>
            </a: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Легко понять, какая информация доступна в данном месте. </a:t>
            </a:r>
            <a:br>
              <a:rPr lang="ru-RU" dirty="0"/>
            </a:br>
            <a:r>
              <a:rPr lang="ru-RU" dirty="0"/>
              <a:t>Оглавление каждой страницы информирует о том что есть на этой странице </a:t>
            </a: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Очевидно, какие элементы являются «операбельными» </a:t>
            </a:r>
            <a:br>
              <a:rPr lang="ru-RU" dirty="0"/>
            </a:br>
            <a:r>
              <a:rPr lang="ru-RU" dirty="0"/>
              <a:t>Кнопкам были добавлены Тени. </a:t>
            </a: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Ясно, что будет происходить при взаимодействии с элементом </a:t>
            </a:r>
            <a:br>
              <a:rPr lang="ru-RU" dirty="0"/>
            </a:br>
            <a:r>
              <a:rPr lang="ru-RU" dirty="0"/>
              <a:t>Все элементы имеют названия и символические рисунки </a:t>
            </a: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Представленная информация соответствует ожиданиям. </a:t>
            </a:r>
            <a:br>
              <a:rPr lang="ru-RU" dirty="0"/>
            </a:br>
            <a:r>
              <a:rPr lang="ru-RU" dirty="0"/>
              <a:t>Информация соответствует тематики приложения </a:t>
            </a: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Понятно, куда можно перейти из текущего места. </a:t>
            </a:r>
            <a:br>
              <a:rPr lang="ru-RU" dirty="0"/>
            </a:br>
            <a:r>
              <a:rPr lang="ru-RU" dirty="0"/>
              <a:t>Тупики отсутсвуют. </a:t>
            </a: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Ссылки хорошо видны, распознаваемы, сформулированы понятным языком. </a:t>
            </a:r>
            <a:br>
              <a:rPr lang="ru-RU" dirty="0"/>
            </a:br>
            <a:r>
              <a:rPr lang="ru-RU" dirty="0"/>
              <a:t>Всё предельно просто </a:t>
            </a: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Все функции четко и понятно обозначены. </a:t>
            </a: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При отправке форм показывается подтверждающий диалог. </a:t>
            </a:r>
            <a:br>
              <a:rPr lang="ru-RU" dirty="0"/>
            </a:br>
            <a:br>
              <a:rPr lang="ru-RU" dirty="0"/>
            </a:br>
            <a:br>
              <a:rPr lang="ru-RU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665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2. Связь с реальным миром 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Структура интерфейса должна соответствовать пользовательским задачам и рабочему процессу. </a:t>
            </a:r>
            <a:br>
              <a:rPr lang="ru-RU" dirty="0"/>
            </a:br>
            <a:r>
              <a:rPr lang="ru-RU" dirty="0"/>
              <a:t>Соответсвует. </a:t>
            </a:r>
            <a:br>
              <a:rPr lang="ru-RU" dirty="0"/>
            </a:b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Все задачи должны быть сформулированы с пользовательской точки зрения. </a:t>
            </a:r>
            <a:br>
              <a:rPr lang="ru-RU" dirty="0"/>
            </a:br>
            <a:r>
              <a:rPr lang="ru-RU" dirty="0"/>
              <a:t>Задачи сформулированы с пользовательской точки зрения </a:t>
            </a:r>
            <a:br>
              <a:rPr lang="ru-RU" dirty="0"/>
            </a:b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Интерфейс должен говорить на доступном и понятном пользователю языке. □ </a:t>
            </a:r>
            <a:br>
              <a:rPr lang="ru-RU" dirty="0"/>
            </a:br>
            <a:r>
              <a:rPr lang="ru-RU" dirty="0"/>
              <a:t>Максимально доступный </a:t>
            </a:r>
            <a:br>
              <a:rPr lang="ru-RU" dirty="0"/>
            </a:b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Информация должна быть представлена в логичном и естественном порядке. </a:t>
            </a:r>
            <a:br>
              <a:rPr lang="ru-RU" dirty="0"/>
            </a:br>
            <a:r>
              <a:rPr lang="ru-RU" dirty="0"/>
              <a:t>Все страницы идут друг за другом пошагово. </a:t>
            </a:r>
            <a:br>
              <a:rPr lang="ru-RU" dirty="0"/>
            </a:br>
            <a:br>
              <a:rPr lang="ru-RU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46670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3. Управляемость и свобода действий 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Всегда существует возможность вернуться на главную страницу. Есть кнопки возврата(назад) </a:t>
            </a:r>
            <a:endParaRPr lang="et-EE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С главной страницы можно перейти ко всем ключевым разделам сайта/сервиса. </a:t>
            </a:r>
            <a:br>
              <a:rPr lang="ru-RU" dirty="0"/>
            </a:br>
            <a:r>
              <a:rPr lang="ru-RU" dirty="0"/>
              <a:t>Да, с меню выбора можно перейти ко всем видам</a:t>
            </a:r>
            <a:r>
              <a:rPr lang="et-EE" dirty="0"/>
              <a:t> </a:t>
            </a:r>
            <a:r>
              <a:rPr lang="ru-RU" dirty="0"/>
              <a:t>счетов</a:t>
            </a:r>
            <a:r>
              <a:rPr lang="et-EE" dirty="0"/>
              <a:t>.</a:t>
            </a:r>
            <a:endParaRPr lang="ru-RU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Не используются «лишние» технологии. </a:t>
            </a:r>
            <a:br>
              <a:rPr lang="ru-RU" dirty="0"/>
            </a:br>
            <a:r>
              <a:rPr lang="ru-RU" dirty="0"/>
              <a:t>Не используються. 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Графические ссылки также представлены текстом. </a:t>
            </a:r>
            <a:br>
              <a:rPr lang="ru-RU" dirty="0"/>
            </a:br>
            <a:r>
              <a:rPr lang="ru-RU" dirty="0"/>
              <a:t>Присутсвует дублирование 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37669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4. Согласованность и стандарты 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Назначение элементов управления, расположение и наименования согласованы во всем интерфейсе. </a:t>
            </a:r>
            <a:br>
              <a:rPr lang="ru-RU" dirty="0"/>
            </a:br>
            <a:r>
              <a:rPr lang="ru-RU" dirty="0"/>
              <a:t>Все кнопки и интерфейс в целом имеет один и тот же регламент. 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Ссылки и меню используются и отображаются согласно принятым в веб стандартам. Не актуально для мобильного приложения 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Сайт корреткно отображается во всех основных браузерах. </a:t>
            </a:r>
            <a:br>
              <a:rPr lang="ru-RU" dirty="0"/>
            </a:br>
            <a:r>
              <a:rPr lang="ru-RU" dirty="0"/>
              <a:t>Не протестировано. 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Пользователя предупреждают при использовании специальных технологий или браузеров. Отсуствует.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Названия ссылок соответствуют заголовкам страниц, на которые ведут. Названия соотвествуют. 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Поведение сайта соответствует ожиданиям. Приложение соотвествует ожиданиям. 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4304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5. Предотвращение ошибок 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Сайт подразумевает минимальную необходимость использования помощи, подсказок, инструкций. </a:t>
            </a:r>
            <a:br>
              <a:rPr lang="ru-RU" dirty="0"/>
            </a:br>
            <a:r>
              <a:rPr lang="ru-RU" dirty="0"/>
              <a:t>Приложение очень простое. </a:t>
            </a:r>
            <a:br>
              <a:rPr lang="ru-RU" dirty="0"/>
            </a:br>
            <a:endParaRPr lang="ru-RU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Сайт должен подерживать новых пользователей в выполнении их задач. </a:t>
            </a:r>
            <a:br>
              <a:rPr lang="ru-RU" dirty="0"/>
            </a:br>
            <a:r>
              <a:rPr lang="ru-RU" dirty="0"/>
              <a:t>Приложение подерживает всех новых пользователей. 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Для комплексных задач представлены пошаговые инструкции. </a:t>
            </a:r>
            <a:br>
              <a:rPr lang="ru-RU" dirty="0"/>
            </a:br>
            <a:r>
              <a:rPr lang="ru-RU" dirty="0"/>
              <a:t>Любые действия имеют инструкцию. </a:t>
            </a:r>
            <a:br>
              <a:rPr lang="ru-RU" dirty="0"/>
            </a:br>
            <a:endParaRPr lang="ru-RU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Мастера, подсказки и прочие интерфейсы обучения появляются в системе по мере необходимости. </a:t>
            </a:r>
            <a:br>
              <a:rPr lang="ru-RU" dirty="0"/>
            </a:br>
            <a:r>
              <a:rPr lang="ru-RU" dirty="0"/>
              <a:t>Их впринципе мало. </a:t>
            </a:r>
            <a:br>
              <a:rPr lang="ru-RU" dirty="0"/>
            </a:br>
            <a:endParaRPr lang="ru-RU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Поля форм формируют представление о вводимой информации или содержат краткие подсказки. </a:t>
            </a:r>
            <a:br>
              <a:rPr lang="ru-RU" dirty="0"/>
            </a:br>
            <a:r>
              <a:rPr lang="ru-RU" dirty="0"/>
              <a:t>Поля форм имеют крадкие подсказки.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32494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6 и т.д. ...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и т.д. (можно ознакомиться в документе «Тестирование с использованием эвристик»).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2382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выглядит приложение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6" y="1340768"/>
            <a:ext cx="2817953" cy="4876800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875" y="1369437"/>
            <a:ext cx="3144513" cy="48768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388" y="1297429"/>
            <a:ext cx="2999744" cy="502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5837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выглядит приложение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412776"/>
            <a:ext cx="2828328" cy="4876800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269" y="1340054"/>
            <a:ext cx="3004320" cy="494952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541" y="1441909"/>
            <a:ext cx="2904797" cy="4847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747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выглядит приложение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412776"/>
            <a:ext cx="3024336" cy="5112568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5" y="1399242"/>
            <a:ext cx="2952328" cy="512610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84" y="1337399"/>
            <a:ext cx="2659504" cy="518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079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240" y="47667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dirty="0"/>
              <a:t>Желания</a:t>
            </a:r>
            <a:r>
              <a:rPr lang="et-EE" dirty="0"/>
              <a:t> </a:t>
            </a:r>
            <a:r>
              <a:rPr lang="ru-RU" dirty="0"/>
              <a:t>   </a:t>
            </a:r>
            <a:r>
              <a:rPr lang="et-EE" dirty="0"/>
              <a:t> </a:t>
            </a:r>
            <a:r>
              <a:rPr lang="ru-RU" dirty="0"/>
              <a:t>  Нужды        Затруднения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  </a:t>
            </a: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7629088"/>
              </p:ext>
            </p:extLst>
          </p:nvPr>
        </p:nvGraphicFramePr>
        <p:xfrm>
          <a:off x="467544" y="1484782"/>
          <a:ext cx="8352927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4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43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43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0445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en-GB" sz="1600" b="1" u="none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ru-RU" sz="1600" b="1" u="none" dirty="0">
                          <a:solidFill>
                            <a:schemeClr val="bg1"/>
                          </a:solidFill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Хотел бы выбираться на прогулки по чаще</a:t>
                      </a:r>
                      <a:endParaRPr lang="en-GB" sz="1600" b="1" u="none" dirty="0">
                        <a:solidFill>
                          <a:schemeClr val="bg1"/>
                        </a:solidFill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ru-RU" sz="1600" b="1" u="none" dirty="0">
                          <a:solidFill>
                            <a:schemeClr val="bg1"/>
                          </a:solidFill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Хотел бы гулять дольше по времени.</a:t>
                      </a:r>
                      <a:r>
                        <a:rPr lang="ru-RU" sz="1600" b="1" u="none" baseline="0" dirty="0">
                          <a:solidFill>
                            <a:schemeClr val="bg1"/>
                          </a:solidFill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 </a:t>
                      </a:r>
                      <a:r>
                        <a:rPr lang="ru-RU" sz="1600" b="1" u="none" dirty="0">
                          <a:solidFill>
                            <a:schemeClr val="bg1"/>
                          </a:solidFill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Хотел бы гулять дальше от дома.</a:t>
                      </a:r>
                      <a:r>
                        <a:rPr lang="ru-RU" sz="1600" b="1" u="none" baseline="0" dirty="0">
                          <a:solidFill>
                            <a:schemeClr val="bg1"/>
                          </a:solidFill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 </a:t>
                      </a:r>
                      <a:r>
                        <a:rPr lang="ru-RU" sz="1600" b="1" u="none" dirty="0">
                          <a:solidFill>
                            <a:schemeClr val="bg1"/>
                          </a:solidFill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Желает повышение пенсии.</a:t>
                      </a:r>
                      <a:r>
                        <a:rPr lang="ru-RU" sz="1600" b="1" u="none" baseline="0" dirty="0">
                          <a:solidFill>
                            <a:schemeClr val="bg1"/>
                          </a:solidFill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 </a:t>
                      </a:r>
                      <a:r>
                        <a:rPr lang="ru-RU" sz="1600" b="1" u="none" dirty="0">
                          <a:solidFill>
                            <a:schemeClr val="bg1"/>
                          </a:solidFill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Мечтает поехать на северной полюс, посмотреть в глаза белому медведю.</a:t>
                      </a:r>
                      <a:endParaRPr lang="en-GB" sz="1600" b="1" u="none" dirty="0">
                        <a:solidFill>
                          <a:schemeClr val="bg1"/>
                        </a:solidFill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endParaRPr lang="en-GB" sz="1600" b="1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en-GB" sz="1600" b="1" u="none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В течении дня смотрит телевизор,</a:t>
                      </a:r>
                      <a:r>
                        <a:rPr lang="ru-RU" sz="1600" b="1" u="none" baseline="0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 </a:t>
                      </a: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2-3 раза кушает</a:t>
                      </a:r>
                      <a:endParaRPr lang="en-GB" sz="1600" b="1" u="none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Иногда гуляет или спит днём.</a:t>
                      </a:r>
                      <a:r>
                        <a:rPr lang="ru-RU" sz="1600" b="1" u="none" baseline="0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 </a:t>
                      </a: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На прогулку берёт с собой костыли, </a:t>
                      </a:r>
                      <a:endParaRPr lang="en-GB" sz="1600" b="1" u="none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Одевается по сезону,</a:t>
                      </a:r>
                      <a:endParaRPr lang="en-GB" sz="1600" b="1" u="none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Для этого нужны силы и материалы.</a:t>
                      </a:r>
                      <a:endParaRPr lang="en-GB" sz="1600" b="1" u="none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endParaRPr lang="en-GB" sz="1600" b="1" u="none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GB" sz="1600" b="1" u="none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Проблемы со здоровьем</a:t>
                      </a:r>
                      <a:r>
                        <a:rPr lang="et-EE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, </a:t>
                      </a:r>
                      <a:endParaRPr lang="en-GB" sz="1600" b="1" u="none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Мешают проблемы с ногами и спиной.</a:t>
                      </a:r>
                      <a:r>
                        <a:rPr lang="ru-RU" sz="1600" b="1" u="none" baseline="0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 </a:t>
                      </a: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Не может построить ветряк потому что нету сил и средств, </a:t>
                      </a:r>
                      <a:endParaRPr lang="en-GB" sz="1600" b="1" u="none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Регулярно беспокоят болезни,</a:t>
                      </a:r>
                      <a:r>
                        <a:rPr lang="ru-RU" sz="1600" b="1" u="none" baseline="0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 б</a:t>
                      </a: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оль,</a:t>
                      </a:r>
                      <a:r>
                        <a:rPr lang="ru-RU" sz="1600" b="1" u="none" baseline="0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 ч</a:t>
                      </a:r>
                      <a:r>
                        <a:rPr lang="ru-RU" sz="1600" b="1" u="none" dirty="0">
                          <a:latin typeface="+mn-lt"/>
                          <a:ea typeface="Arial Unicode MS" pitchFamily="34" charset="-128"/>
                          <a:cs typeface="Arial Unicode MS" pitchFamily="34" charset="-128"/>
                        </a:rPr>
                        <a:t>асто просыпается из-за ноги.</a:t>
                      </a:r>
                      <a:endParaRPr lang="en-GB" sz="1600" b="1" u="none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endParaRPr lang="en-GB" sz="1600" b="1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  <a:p>
                      <a:endParaRPr lang="en-GB" sz="1600" b="1" dirty="0">
                        <a:latin typeface="+mn-lt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33000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3728" y="2420888"/>
            <a:ext cx="6192688" cy="1440160"/>
          </a:xfrm>
        </p:spPr>
        <p:txBody>
          <a:bodyPr/>
          <a:lstStyle/>
          <a:p>
            <a:r>
              <a:rPr lang="ru-RU" dirty="0"/>
              <a:t>Спасибо за внимание!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5021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Заключение интервью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/>
          </a:p>
          <a:p>
            <a:r>
              <a:rPr lang="ru-RU" dirty="0"/>
              <a:t>Также во время интервью, выяснилось, что дедушка жалеет, что отдал лучшие годы своей жизни тепловозам и железной дороге на что взамен получил только болезни.</a:t>
            </a:r>
            <a:endParaRPr lang="en-GB" dirty="0"/>
          </a:p>
          <a:p>
            <a:r>
              <a:rPr lang="ru-RU" dirty="0"/>
              <a:t>Дедушка предложил идею: Коляски делают из стали, а можно было бы делать из дюралюминия.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3234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052736"/>
            <a:ext cx="8309467" cy="5081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3335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 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t-EE" dirty="0"/>
              <a:t>   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196752"/>
            <a:ext cx="7890485" cy="4669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5227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188640"/>
            <a:ext cx="8373616" cy="908720"/>
          </a:xfrm>
        </p:spPr>
        <p:txBody>
          <a:bodyPr/>
          <a:lstStyle/>
          <a:p>
            <a:r>
              <a:rPr lang="ru-RU" dirty="0"/>
              <a:t>Идеи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052736"/>
            <a:ext cx="8229600" cy="4525963"/>
          </a:xfrm>
        </p:spPr>
        <p:txBody>
          <a:bodyPr>
            <a:no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Быть энергонезависимым, построить ветряк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Покупка ветряка и его установка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Покупка солнечных панелей и установка их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Строительство ветряка самостоятельно, используя подручные средства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Разработка приложения, содержащего мануал по строительству ветряка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Создание приложение, позволяющее отслеживать дистанционно данные с энергии установки (Решение в плане мобильности)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Приложение, позволяющее узнать о окупаемости (конвертер с расчетом стоимости/широты/цены)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Заказать все услуги у специальной фирмы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Создать вечный двигатель и подсоединить его к генератору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Создать устройство, позволяющее отслеживать расходы электричества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Создние системы умного дома, которая будет контролировать энергопотребление 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Создать приложение, сайт где люди, желающие перейти на самостоятельный вид выработка энергии могли бы зарегистрировать свою энергии установку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Создать дотационную возможность (просьбу о пособии) на желание пользоваться возобновляемыми ресурсами ради выработки электричества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Создать возможность купить детали для электроустановки в магазин шир. Потреба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И заказать их на дом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u="sng" dirty="0">
                <a:ea typeface="Arial Unicode MS" pitchFamily="34" charset="-128"/>
                <a:cs typeface="Arial Unicode MS" pitchFamily="34" charset="-128"/>
              </a:rPr>
              <a:t>Создать программное обеспечение, позволяющее отслеживать изменение коммунальных счетов и детальный просмотр в этих изменениях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Создать возможность для продажи своей электрод энергии при её избытках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Собрать ветряк полазав по свалке и использовать материалы оттуда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Создать инструменты которые помогали бы при сборке ветряка исходя из действий, которые надо будет сделать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ea typeface="Arial Unicode MS" pitchFamily="34" charset="-128"/>
                <a:cs typeface="Arial Unicode MS" pitchFamily="34" charset="-128"/>
              </a:rPr>
              <a:t>Приложение для просмотра счетов</a:t>
            </a: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  <a:p>
            <a:pPr marL="228600" indent="-228600">
              <a:buFont typeface="+mj-lt"/>
              <a:buAutoNum type="arabicPeriod"/>
            </a:pPr>
            <a:endParaRPr lang="en-GB" sz="1200" dirty="0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017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Аудитория</a:t>
            </a:r>
            <a:endParaRPr lang="et-E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ea typeface="Arial Unicode MS" pitchFamily="34" charset="-128"/>
                <a:cs typeface="Arial Unicode MS" pitchFamily="34" charset="-128"/>
              </a:rPr>
              <a:t>Потенциальные пользователи приложения состоят из посетителей интересующихся своими расходами (80 %).</a:t>
            </a: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br>
              <a:rPr lang="ru-RU" dirty="0">
                <a:ea typeface="Arial Unicode MS" pitchFamily="34" charset="-128"/>
                <a:cs typeface="Arial Unicode MS" pitchFamily="34" charset="-128"/>
              </a:rPr>
            </a:br>
            <a:r>
              <a:rPr lang="ru-RU" dirty="0">
                <a:ea typeface="Arial Unicode MS" pitchFamily="34" charset="-128"/>
                <a:cs typeface="Arial Unicode MS" pitchFamily="34" charset="-128"/>
              </a:rPr>
              <a:t>Люди</a:t>
            </a:r>
            <a:r>
              <a:rPr lang="et-EE" dirty="0">
                <a:ea typeface="Arial Unicode MS" pitchFamily="34" charset="-128"/>
                <a:cs typeface="Arial Unicode MS" pitchFamily="34" charset="-128"/>
              </a:rPr>
              <a:t>,</a:t>
            </a:r>
            <a:r>
              <a:rPr lang="ru-RU" dirty="0">
                <a:ea typeface="Arial Unicode MS" pitchFamily="34" charset="-128"/>
                <a:cs typeface="Arial Unicode MS" pitchFamily="34" charset="-128"/>
              </a:rPr>
              <a:t> интересующиеся новыми приложениями (5 %), владельцы предприятий (7 %)</a:t>
            </a:r>
            <a:r>
              <a:rPr lang="et-EE" dirty="0">
                <a:ea typeface="Arial Unicode MS" pitchFamily="34" charset="-128"/>
                <a:cs typeface="Arial Unicode MS" pitchFamily="34" charset="-128"/>
              </a:rPr>
              <a:t>, </a:t>
            </a:r>
            <a:r>
              <a:rPr lang="ru-RU" dirty="0">
                <a:ea typeface="Arial Unicode MS" pitchFamily="34" charset="-128"/>
                <a:cs typeface="Arial Unicode MS" pitchFamily="34" charset="-128"/>
              </a:rPr>
              <a:t>случайные пользователи(4%).</a:t>
            </a:r>
            <a:endParaRPr lang="et-EE" dirty="0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4326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791</TotalTime>
  <Words>1530</Words>
  <Application>Microsoft Office PowerPoint</Application>
  <PresentationFormat>Экран (4:3)</PresentationFormat>
  <Paragraphs>192</Paragraphs>
  <Slides>40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40</vt:i4>
      </vt:variant>
    </vt:vector>
  </HeadingPairs>
  <TitlesOfParts>
    <vt:vector size="43" baseType="lpstr">
      <vt:lpstr>Arial Unicode MS</vt:lpstr>
      <vt:lpstr>Arial</vt:lpstr>
      <vt:lpstr>Clarity</vt:lpstr>
      <vt:lpstr>Приложение  «Коммунальные счета»</vt:lpstr>
      <vt:lpstr>Вопросы интервью</vt:lpstr>
      <vt:lpstr>Ответы</vt:lpstr>
      <vt:lpstr>Желания       Нужды        Затруднения</vt:lpstr>
      <vt:lpstr> Заключение интервью</vt:lpstr>
      <vt:lpstr> </vt:lpstr>
      <vt:lpstr>  </vt:lpstr>
      <vt:lpstr>Идеи</vt:lpstr>
      <vt:lpstr>Аудитория</vt:lpstr>
      <vt:lpstr>Анализ Аудитории</vt:lpstr>
      <vt:lpstr>Анализ Аудитории</vt:lpstr>
      <vt:lpstr>Персонаж Валентина</vt:lpstr>
      <vt:lpstr>Персонаж Валентина</vt:lpstr>
      <vt:lpstr>Цели персонажа Валентина</vt:lpstr>
      <vt:lpstr>Персонаж Валентина</vt:lpstr>
      <vt:lpstr>Сценарий 1:</vt:lpstr>
      <vt:lpstr>Движения Валентины</vt:lpstr>
      <vt:lpstr>Персонаж Виктория</vt:lpstr>
      <vt:lpstr>Цели персонажа Виктория</vt:lpstr>
      <vt:lpstr>Персонаж Виктория</vt:lpstr>
      <vt:lpstr>Сценарий 2</vt:lpstr>
      <vt:lpstr>Персонаж Антон</vt:lpstr>
      <vt:lpstr>Персонаж Антон</vt:lpstr>
      <vt:lpstr>Персонаж Антон</vt:lpstr>
      <vt:lpstr>Сценарий 3</vt:lpstr>
      <vt:lpstr>Раскадровки</vt:lpstr>
      <vt:lpstr>Lo-Fi прототип</vt:lpstr>
      <vt:lpstr>Тестирование Lo-Fi</vt:lpstr>
      <vt:lpstr>Hi-Fi прототип</vt:lpstr>
      <vt:lpstr>Тестирование Hi-Fi</vt:lpstr>
      <vt:lpstr>1. Наглядность состояния </vt:lpstr>
      <vt:lpstr>2. Связь с реальным миром </vt:lpstr>
      <vt:lpstr>3. Управляемость и свобода действий </vt:lpstr>
      <vt:lpstr>4. Согласованность и стандарты </vt:lpstr>
      <vt:lpstr>5. Предотвращение ошибок </vt:lpstr>
      <vt:lpstr>6 и т.д. ...</vt:lpstr>
      <vt:lpstr>Как выглядит приложение</vt:lpstr>
      <vt:lpstr>Как выглядит приложение</vt:lpstr>
      <vt:lpstr>Как выглядит приложение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Oleksandra</dc:creator>
  <cp:lastModifiedBy>Stanislav Volf</cp:lastModifiedBy>
  <cp:revision>57</cp:revision>
  <dcterms:created xsi:type="dcterms:W3CDTF">2017-01-20T19:34:52Z</dcterms:created>
  <dcterms:modified xsi:type="dcterms:W3CDTF">2019-08-05T21:46:02Z</dcterms:modified>
</cp:coreProperties>
</file>

<file path=docProps/thumbnail.jpeg>
</file>